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7" r:id="rId4"/>
    <p:sldId id="268" r:id="rId5"/>
    <p:sldId id="257" r:id="rId6"/>
    <p:sldId id="260" r:id="rId7"/>
    <p:sldId id="261" r:id="rId8"/>
    <p:sldId id="258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B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42FB-EAC0-40CD-AC58-2D98084292D5}" type="datetimeFigureOut">
              <a:rPr lang="pt-PT" smtClean="0"/>
              <a:t>11/10/2018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5581-A258-434D-A78C-C63AFF5DA6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111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42FB-EAC0-40CD-AC58-2D98084292D5}" type="datetimeFigureOut">
              <a:rPr lang="pt-PT" smtClean="0"/>
              <a:t>11/10/2018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5581-A258-434D-A78C-C63AFF5DA6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040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42FB-EAC0-40CD-AC58-2D98084292D5}" type="datetimeFigureOut">
              <a:rPr lang="pt-PT" smtClean="0"/>
              <a:t>11/10/2018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5581-A258-434D-A78C-C63AFF5DA6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15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42FB-EAC0-40CD-AC58-2D98084292D5}" type="datetimeFigureOut">
              <a:rPr lang="pt-PT" smtClean="0"/>
              <a:t>11/10/2018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5581-A258-434D-A78C-C63AFF5DA6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371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42FB-EAC0-40CD-AC58-2D98084292D5}" type="datetimeFigureOut">
              <a:rPr lang="pt-PT" smtClean="0"/>
              <a:t>11/10/2018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5581-A258-434D-A78C-C63AFF5DA6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322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42FB-EAC0-40CD-AC58-2D98084292D5}" type="datetimeFigureOut">
              <a:rPr lang="pt-PT" smtClean="0"/>
              <a:t>11/10/2018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5581-A258-434D-A78C-C63AFF5DA6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599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42FB-EAC0-40CD-AC58-2D98084292D5}" type="datetimeFigureOut">
              <a:rPr lang="pt-PT" smtClean="0"/>
              <a:t>11/10/2018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5581-A258-434D-A78C-C63AFF5DA6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143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42FB-EAC0-40CD-AC58-2D98084292D5}" type="datetimeFigureOut">
              <a:rPr lang="pt-PT" smtClean="0"/>
              <a:t>11/10/2018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5581-A258-434D-A78C-C63AFF5DA6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528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42FB-EAC0-40CD-AC58-2D98084292D5}" type="datetimeFigureOut">
              <a:rPr lang="pt-PT" smtClean="0"/>
              <a:t>11/10/2018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5581-A258-434D-A78C-C63AFF5DA6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594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42FB-EAC0-40CD-AC58-2D98084292D5}" type="datetimeFigureOut">
              <a:rPr lang="pt-PT" smtClean="0"/>
              <a:t>11/10/2018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5581-A258-434D-A78C-C63AFF5DA6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9963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842FB-EAC0-40CD-AC58-2D98084292D5}" type="datetimeFigureOut">
              <a:rPr lang="pt-PT" smtClean="0"/>
              <a:t>11/10/2018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85581-A258-434D-A78C-C63AFF5DA6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061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7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842FB-EAC0-40CD-AC58-2D98084292D5}" type="datetimeFigureOut">
              <a:rPr lang="pt-PT" smtClean="0"/>
              <a:t>11/10/2018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5581-A258-434D-A78C-C63AFF5DA67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1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>
                <a:latin typeface="Book Antiqua" panose="02040602050305030304" pitchFamily="18" charset="0"/>
              </a:rPr>
              <a:t>Gestão de Mobile</a:t>
            </a:r>
            <a:endParaRPr lang="pt-PT" dirty="0">
              <a:latin typeface="Book Antiqua" panose="0204060205030503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Formando:</a:t>
            </a:r>
          </a:p>
          <a:p>
            <a:r>
              <a:rPr lang="pt-PT" dirty="0" smtClean="0"/>
              <a:t>Rui Gonçalves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4163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PLANEAMENTO ESTRATÉGICO DE MOBILE MARKETING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6091989" cy="4815807"/>
          </a:xfrm>
        </p:spPr>
        <p:txBody>
          <a:bodyPr/>
          <a:lstStyle/>
          <a:p>
            <a:pPr marL="0" indent="0">
              <a:buNone/>
            </a:pPr>
            <a:r>
              <a:rPr lang="pt-PT" sz="4000" dirty="0" smtClean="0"/>
              <a:t>Definir um objetivo</a:t>
            </a:r>
          </a:p>
          <a:p>
            <a:pPr marL="0" indent="0">
              <a:buNone/>
            </a:pPr>
            <a:r>
              <a:rPr lang="pt-PT" dirty="0" smtClean="0"/>
              <a:t>Os objetivos de um plano de </a:t>
            </a:r>
            <a:r>
              <a:rPr lang="pt-PT" i="1" dirty="0" smtClean="0"/>
              <a:t>marketing</a:t>
            </a:r>
            <a:r>
              <a:rPr lang="pt-PT" dirty="0" smtClean="0"/>
              <a:t> devem estar sempre ligados e devem fazer parte dos objetivos fundamentais do seu negócio. No entanto, precisa de saber como os vai medir.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59" y="1908298"/>
            <a:ext cx="4130341" cy="33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8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PLANEAMENTO ESTRATÉGICO DE MOBILE MARKETING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825624"/>
            <a:ext cx="5454316" cy="4515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4000" dirty="0" smtClean="0"/>
              <a:t>Analisar as anteriores estratégias digitais utilizadas</a:t>
            </a:r>
          </a:p>
          <a:p>
            <a:pPr marL="0" indent="0">
              <a:buNone/>
            </a:pPr>
            <a:r>
              <a:rPr lang="pt-PT" dirty="0" smtClean="0"/>
              <a:t>Não precisa, nem deve, começar um novo plano de </a:t>
            </a:r>
            <a:r>
              <a:rPr lang="pt-PT" i="1" dirty="0" smtClean="0"/>
              <a:t>marketing</a:t>
            </a:r>
            <a:r>
              <a:rPr lang="pt-PT" dirty="0" smtClean="0"/>
              <a:t> digital sem saber o que falhou anteriormente. Também convém analisar a estratégia digital dos principais concorrentes da sua empresa.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438" y="1120941"/>
            <a:ext cx="47529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0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PLANEAMENTO ESTRATÉGICO DE MOBILE MARKETING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199" y="2057400"/>
            <a:ext cx="6810375" cy="46863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sz="4000" dirty="0" smtClean="0"/>
              <a:t>Identificar os meios a utilizar e definir um orçamento</a:t>
            </a:r>
          </a:p>
          <a:p>
            <a:pPr marL="0" indent="0">
              <a:buNone/>
            </a:pPr>
            <a:r>
              <a:rPr lang="pt-PT" dirty="0" smtClean="0"/>
              <a:t>Há três aspetos fundamentais que permitem identificar os meios a utilizar: o orçamento, os canais digitais e a equipa responsável. É crucial saber que recursos têm antes de decidir o que ainda vai ser necessário.</a:t>
            </a:r>
          </a:p>
          <a:p>
            <a:pPr marL="0" indent="0">
              <a:buNone/>
            </a:pPr>
            <a:r>
              <a:rPr lang="pt-PT" dirty="0" smtClean="0"/>
              <a:t>Primeiro defina um valor para ser gasto no plano de </a:t>
            </a:r>
            <a:r>
              <a:rPr lang="pt-PT" i="1" dirty="0" smtClean="0"/>
              <a:t>marketing</a:t>
            </a:r>
            <a:r>
              <a:rPr lang="pt-PT" dirty="0" smtClean="0"/>
              <a:t> digital e depois destine uma parte específica para cada canal digital que deseja usar.</a:t>
            </a:r>
          </a:p>
          <a:p>
            <a:pPr marL="0" indent="0">
              <a:buNone/>
            </a:pPr>
            <a:r>
              <a:rPr lang="pt-PT" dirty="0" smtClean="0"/>
              <a:t>Analise os seus atuais canais digitais e decida quais manter e se gostaria de investir em novos (o que depende de onde os seus clientes estão). Articule claramente o que cada canal quer alcançar e certifique-se que consegue medir os resultados.</a:t>
            </a:r>
          </a:p>
          <a:p>
            <a:pPr marL="0" indent="0">
              <a:buNone/>
            </a:pPr>
            <a:r>
              <a:rPr lang="pt-PT" dirty="0" smtClean="0"/>
              <a:t>Por fim, tente perceber se irá conseguir alcançar aquilo a que se propõe, com a equipa que tem, ou se há necessidade de contratar mais alguém.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4" y="2162174"/>
            <a:ext cx="41592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5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83378"/>
            <a:ext cx="9144000" cy="753570"/>
          </a:xfrm>
        </p:spPr>
        <p:txBody>
          <a:bodyPr>
            <a:normAutofit/>
          </a:bodyPr>
          <a:lstStyle/>
          <a:p>
            <a:r>
              <a:rPr lang="pt-PT" sz="4800" dirty="0" smtClean="0"/>
              <a:t>EVOLUÇÃO DO MOBILE MARKETING</a:t>
            </a:r>
            <a:endParaRPr lang="pt-PT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22895" y="2178591"/>
            <a:ext cx="9345105" cy="5150750"/>
          </a:xfrm>
        </p:spPr>
        <p:txBody>
          <a:bodyPr>
            <a:noAutofit/>
          </a:bodyPr>
          <a:lstStyle/>
          <a:p>
            <a:pPr algn="just"/>
            <a:r>
              <a:rPr lang="pt-PT" sz="2000" dirty="0" smtClean="0"/>
              <a:t>A tecnologia tem vindo a avançar cada vez mais rapidamente nos últimos anos e, como consequência, a comunicação torna-se cada vez mais rápida, eficaz e pode ser feita de um canto ao outro canto do mundo. No entanto, só depois de Martin Cooper, investigador da Motorola, fazer a primeira chamada móvel em 1973, é que o mundo das comunicações mudou por completo. Nos anos 80 e 90 do século passado, o telemóvel pertencia apenas àqueles que podiam gastar muito dinheiro. E não eram aparelhos pequenos e atrativos, com várias tecnologias embutidas, eram simplesmente uns telefones grandes e móveis. Com o avançar do tempo o telemóvel ganhou novas ferramentas e um lugar no dia a dia de quase todas as pessoas. Hoje, em pleno século XXI, vemos telemóveis com GPS (Global Positioning System), 3G (Third Generation - terceira geração de padrões e tecnologias móveis), que tiram fotografias e que nos permitem aceder a qualquer tipo de serviço e comunicar com os outros a qualquer hora e em qualquer lugar. </a:t>
            </a:r>
          </a:p>
          <a:p>
            <a:pPr algn="just"/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4563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EVOLUÇÃO DO MOBILE MARKETING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60749" y="1938747"/>
            <a:ext cx="10125173" cy="24541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1400" dirty="0"/>
              <a:t>Numa era onde o telemóvel tem um grande impacto na sociedade, as próprias empresas procuram projetar, através destes meios, os seus negócios. </a:t>
            </a:r>
          </a:p>
          <a:p>
            <a:pPr marL="0" indent="0" algn="just">
              <a:buNone/>
            </a:pPr>
            <a:r>
              <a:rPr lang="pt-PT" sz="1400" dirty="0"/>
              <a:t>Devido a esta mudança, o marketing das empresas, apesar de continuar com os meios mais tradicionais, como os cartazes e outdoors, tenta agora explorar novas vertentes e tornar-se mais pessoal, acessível e até mesmo ubíquo. Assim, aparecem as aplicações móveis (</a:t>
            </a:r>
            <a:r>
              <a:rPr lang="pt-PT" sz="1400" dirty="0" err="1"/>
              <a:t>apps</a:t>
            </a:r>
            <a:r>
              <a:rPr lang="pt-PT" sz="1400" dirty="0"/>
              <a:t>) como novo canal para o marketing.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625" y="3313570"/>
            <a:ext cx="41529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1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43633"/>
            <a:ext cx="9144000" cy="1272045"/>
          </a:xfrm>
        </p:spPr>
        <p:txBody>
          <a:bodyPr>
            <a:normAutofit/>
          </a:bodyPr>
          <a:lstStyle/>
          <a:p>
            <a:r>
              <a:rPr lang="pt-PT" sz="4400" dirty="0"/>
              <a:t>EVOLUÇÃO DO MOBILE MARKETING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124222"/>
            <a:ext cx="9144000" cy="3890080"/>
          </a:xfrm>
        </p:spPr>
        <p:txBody>
          <a:bodyPr>
            <a:normAutofit/>
          </a:bodyPr>
          <a:lstStyle/>
          <a:p>
            <a:pPr algn="just"/>
            <a:r>
              <a:rPr lang="pt-PT" sz="1400" dirty="0"/>
              <a:t>Estas que, a todo o momento, com a adoção, utilização e proliferação das tecnologias nos dispositivos móveis, estão a passar por um complexo e significativo desenvolvimento. As aplicações móveis (</a:t>
            </a:r>
            <a:r>
              <a:rPr lang="pt-PT" sz="1400" dirty="0" err="1"/>
              <a:t>apps</a:t>
            </a:r>
            <a:r>
              <a:rPr lang="pt-PT" sz="1400" dirty="0"/>
              <a:t>) vieram permitir que o consumidor conseguisse estar ligado, quando quisesse, à empresa que elegeu para comprar um produto ou beneficiar do seu serviço. A sua entrada no mercado atual foi de enorme importância tanto para os consumidores, como já referi, mas também para os criadores e funcionários das empresas, pois ao possuir uma aplicação móvel, para além de estimularem a curiosidade dos seus clientes, conseguem ter uma maior proximidade com o público-alvo, abrindo caminho a novas formas de comunicação. Ou seja, estas novas ferramentas ao serem inseridas nas nossas vidas podem ser vantajosas em alguns aspetos como, por exemplo, estarmos a um clique de sabermos toda a informação sobre um produto e/ou serviço, não ser necessário usar Wi-Fi ou dados móveis para entrar em grande parte das </a:t>
            </a:r>
            <a:r>
              <a:rPr lang="pt-PT" sz="1400" dirty="0" err="1"/>
              <a:t>apps</a:t>
            </a:r>
            <a:r>
              <a:rPr lang="pt-PT" sz="1400" dirty="0"/>
              <a:t> ou podermos usufruir de promoções e serviços não disponíveis noutras plataformas. Sendo assim, e por estarem a crescer e a impor-se no mercado, é de vital importância que sejam estudadas para poderem beneficiar da melhor maneira a empresa, produto ou serviço que representam, bem como aos seus consumidores/clientes.</a:t>
            </a:r>
          </a:p>
          <a:p>
            <a:pPr algn="just"/>
            <a:endParaRPr lang="pt-PT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08" y="4452377"/>
            <a:ext cx="3846790" cy="216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9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87583"/>
          </a:xfrm>
        </p:spPr>
        <p:txBody>
          <a:bodyPr>
            <a:normAutofit/>
          </a:bodyPr>
          <a:lstStyle/>
          <a:p>
            <a:r>
              <a:rPr lang="pt-PT" sz="4000" dirty="0" smtClean="0"/>
              <a:t>DISPOSITIVOS E TECNOLOGIAS</a:t>
            </a:r>
            <a:endParaRPr lang="pt-PT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2263431"/>
            <a:ext cx="9486507" cy="4740684"/>
          </a:xfrm>
        </p:spPr>
        <p:txBody>
          <a:bodyPr>
            <a:normAutofit/>
          </a:bodyPr>
          <a:lstStyle/>
          <a:p>
            <a:r>
              <a:rPr lang="pt-PT" sz="4600" b="1" dirty="0"/>
              <a:t>QR Code </a:t>
            </a:r>
            <a:r>
              <a:rPr lang="pt-PT" sz="4600" b="1" dirty="0" smtClean="0"/>
              <a:t>Marketing</a:t>
            </a:r>
          </a:p>
          <a:p>
            <a:endParaRPr lang="pt-PT" sz="4600" b="1" dirty="0"/>
          </a:p>
          <a:p>
            <a:pPr algn="just"/>
            <a:r>
              <a:rPr lang="pt-PT" sz="1400" dirty="0"/>
              <a:t>O </a:t>
            </a:r>
            <a:r>
              <a:rPr lang="pt-PT" sz="1400" b="1" dirty="0"/>
              <a:t>QR Code </a:t>
            </a:r>
            <a:r>
              <a:rPr lang="pt-PT" sz="1400" dirty="0"/>
              <a:t>é uma tecnologia que pode gerar ótimos resultados para a sua estratégia de mobile marketing.</a:t>
            </a:r>
          </a:p>
          <a:p>
            <a:pPr algn="just"/>
            <a:r>
              <a:rPr lang="pt-PT" sz="1400" dirty="0"/>
              <a:t>Trata-se de um código de barras em 2D, onde o usuário de smartphone utiliza a </a:t>
            </a:r>
            <a:r>
              <a:rPr lang="pt-PT" sz="1400" dirty="0" smtClean="0"/>
              <a:t>câmera </a:t>
            </a:r>
            <a:r>
              <a:rPr lang="pt-PT" sz="1400" dirty="0"/>
              <a:t>para a fazer a leitura do código e ser redirecionado para uma outra página.</a:t>
            </a:r>
          </a:p>
          <a:p>
            <a:pPr algn="just"/>
            <a:r>
              <a:rPr lang="pt-PT" sz="1400" dirty="0"/>
              <a:t>Com ele você será capaz de</a:t>
            </a:r>
            <a:r>
              <a:rPr lang="pt-PT" sz="1400" b="1" dirty="0"/>
              <a:t> </a:t>
            </a:r>
            <a:r>
              <a:rPr lang="pt-PT" sz="1400" dirty="0"/>
              <a:t>estender o alcance de sua estratégia de marketing tradicional, direcionando os clientes de sua empresa para qualquer endereço da internet de forma rápida e segura.</a:t>
            </a:r>
          </a:p>
          <a:p>
            <a:pPr algn="just"/>
            <a:r>
              <a:rPr lang="pt-PT" sz="1400" dirty="0"/>
              <a:t>Inserindo um </a:t>
            </a:r>
            <a:r>
              <a:rPr lang="pt-PT" sz="1400" b="1" dirty="0"/>
              <a:t>QR</a:t>
            </a:r>
            <a:r>
              <a:rPr lang="pt-PT" sz="1400" dirty="0"/>
              <a:t> </a:t>
            </a:r>
            <a:r>
              <a:rPr lang="pt-PT" sz="1400" b="1" dirty="0"/>
              <a:t>Code</a:t>
            </a:r>
            <a:r>
              <a:rPr lang="pt-PT" sz="1400" dirty="0"/>
              <a:t> em um panfleto de sua empresa, por exemplo, você poderá direcionar os usuários diretamente para o site de sua empresa para ter mais informações sobre o que você está promovendo.</a:t>
            </a:r>
          </a:p>
          <a:p>
            <a:pPr algn="just"/>
            <a:r>
              <a:rPr lang="pt-PT" sz="1400" dirty="0"/>
              <a:t>Ao usar um código de </a:t>
            </a:r>
            <a:r>
              <a:rPr lang="pt-PT" sz="1400" b="1" dirty="0"/>
              <a:t>QR Code </a:t>
            </a:r>
            <a:r>
              <a:rPr lang="pt-PT" sz="1400" dirty="0"/>
              <a:t>na embalagem de seus produtos, poderá direcionar seus clientes para um vídeo tutorial de como usá-lo corretamente, facilitando sua comunicação com eles e tornando sua empresa mais próxima.</a:t>
            </a:r>
          </a:p>
          <a:p>
            <a:pPr algn="just"/>
            <a:r>
              <a:rPr lang="pt-PT" sz="1400" dirty="0"/>
              <a:t>São várias as opções que sua empresa poderá explorar ao utilizar o </a:t>
            </a:r>
            <a:r>
              <a:rPr lang="pt-PT" sz="1400" b="1" dirty="0"/>
              <a:t>QR Code </a:t>
            </a:r>
            <a:r>
              <a:rPr lang="pt-PT" sz="1400" dirty="0"/>
              <a:t>em suas campanhas de mobile marketing.</a:t>
            </a:r>
          </a:p>
          <a:p>
            <a:pPr algn="just"/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13902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6525" y="-1628775"/>
            <a:ext cx="16002000" cy="100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3543" y="-1321368"/>
            <a:ext cx="16002000" cy="1000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9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96499"/>
            <a:ext cx="9144000" cy="923253"/>
          </a:xfrm>
        </p:spPr>
        <p:txBody>
          <a:bodyPr/>
          <a:lstStyle/>
          <a:p>
            <a:r>
              <a:rPr lang="pt-PT" dirty="0" smtClean="0"/>
              <a:t>FORMATOS DE PUBLICIDADE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5739" y="1792089"/>
            <a:ext cx="10199803" cy="4439029"/>
          </a:xfrm>
        </p:spPr>
        <p:txBody>
          <a:bodyPr>
            <a:normAutofit fontScale="62500" lnSpcReduction="20000"/>
          </a:bodyPr>
          <a:lstStyle/>
          <a:p>
            <a:r>
              <a:rPr lang="pt-PT" sz="4000" dirty="0"/>
              <a:t>Textos com formato em </a:t>
            </a:r>
            <a:r>
              <a:rPr lang="pt-PT" sz="4000" dirty="0" smtClean="0"/>
              <a:t>áudio</a:t>
            </a:r>
          </a:p>
          <a:p>
            <a:pPr algn="just"/>
            <a:r>
              <a:rPr lang="pt-PT" dirty="0"/>
              <a:t>Eles funcionam a partir de uma versão em áudio gravada narrando o texto escrito, o que faz com que você tenha as duas opções na sua página.</a:t>
            </a:r>
          </a:p>
          <a:p>
            <a:pPr algn="just"/>
            <a:r>
              <a:rPr lang="pt-PT" dirty="0"/>
              <a:t>Essa é uma alternativa válida até mesmo para permitir que as pessoas tenham acesso ao seu conteúdo de maneiras mais práticas e otimizadas, como ao caminhar, </a:t>
            </a:r>
            <a:r>
              <a:rPr lang="pt-PT" dirty="0" smtClean="0"/>
              <a:t>no automóvel, no ginásio, entre outras tarefas quotidianas.</a:t>
            </a:r>
          </a:p>
          <a:p>
            <a:pPr algn="just"/>
            <a:endParaRPr lang="pt-PT" dirty="0"/>
          </a:p>
          <a:p>
            <a:r>
              <a:rPr lang="pt-PT" sz="4300" dirty="0"/>
              <a:t>Publicidade online via mobile</a:t>
            </a:r>
          </a:p>
          <a:p>
            <a:r>
              <a:rPr lang="pt-PT" dirty="0"/>
              <a:t>Se existe um segmento que vem se expandindo na </a:t>
            </a:r>
            <a:r>
              <a:rPr lang="pt-PT" dirty="0" smtClean="0"/>
              <a:t>publicidade online, </a:t>
            </a:r>
            <a:r>
              <a:rPr lang="pt-PT" dirty="0"/>
              <a:t>esse segmento é o mobile. É por isso que empresas como o Google têm investido em soluções para esse tipo de aparelho</a:t>
            </a:r>
            <a:r>
              <a:rPr lang="pt-PT" dirty="0" smtClean="0"/>
              <a:t>.</a:t>
            </a:r>
          </a:p>
          <a:p>
            <a:endParaRPr lang="pt-PT" dirty="0"/>
          </a:p>
          <a:p>
            <a:r>
              <a:rPr lang="pt-PT" sz="4200" dirty="0"/>
              <a:t>Anúncios em redes sociais</a:t>
            </a:r>
          </a:p>
          <a:p>
            <a:pPr algn="l"/>
            <a:r>
              <a:rPr lang="pt-PT" dirty="0"/>
              <a:t>O potencial das redes sociais é enorme e ainda não foi </a:t>
            </a:r>
            <a:r>
              <a:rPr lang="pt-PT" dirty="0" smtClean="0"/>
              <a:t>totalmente </a:t>
            </a:r>
            <a:r>
              <a:rPr lang="pt-PT" dirty="0"/>
              <a:t>explorado. O Facebook, por exemplo, oferece horário nobre durante praticamente o dia todo, diferentemente do que acontece com a TV, por exemplo.</a:t>
            </a:r>
          </a:p>
          <a:p>
            <a:pPr algn="l"/>
            <a:r>
              <a:rPr lang="pt-PT" dirty="0"/>
              <a:t>Como os hábitos das pessoas têm se alterado, hoje já é viável fazer anúncios online nas redes sociais mesmo em horários em que as pessoas costumam assistir TV ou fazer outra atividade.</a:t>
            </a:r>
          </a:p>
          <a:p>
            <a:pPr algn="l"/>
            <a:r>
              <a:rPr lang="pt-PT" dirty="0"/>
              <a:t>Por isso, soluções como o Facebook Ads e o Facebook Lead Ads,  além do Twitter Ads, estão entre as que mais tendem a oferecer resultados para as empresas nos próximos anos.</a:t>
            </a:r>
          </a:p>
          <a:p>
            <a:pPr algn="just"/>
            <a:endParaRPr lang="pt-PT" dirty="0"/>
          </a:p>
          <a:p>
            <a:pPr algn="l"/>
            <a:endParaRPr lang="pt-PT" dirty="0" smtClean="0"/>
          </a:p>
          <a:p>
            <a:pPr algn="l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685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PLANEAMENTO ESTRATÉGICO DE MOBILE MARKETING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645442" cy="43947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sz="4000" dirty="0" smtClean="0"/>
              <a:t>Construir as suas </a:t>
            </a:r>
            <a:r>
              <a:rPr lang="pt-PT" sz="4000" i="1" dirty="0" err="1" smtClean="0"/>
              <a:t>buyers</a:t>
            </a:r>
            <a:r>
              <a:rPr lang="pt-PT" sz="4000" i="1" dirty="0" smtClean="0"/>
              <a:t> personas </a:t>
            </a:r>
            <a:r>
              <a:rPr lang="pt-PT" sz="4000" dirty="0" smtClean="0"/>
              <a:t>ou clientes ideais</a:t>
            </a:r>
          </a:p>
          <a:p>
            <a:pPr marL="0" indent="0">
              <a:buNone/>
            </a:pPr>
            <a:r>
              <a:rPr lang="pt-PT" dirty="0" smtClean="0"/>
              <a:t>Para qualquer estratégia de </a:t>
            </a:r>
            <a:r>
              <a:rPr lang="pt-PT" i="1" dirty="0" smtClean="0"/>
              <a:t>marketing</a:t>
            </a:r>
            <a:r>
              <a:rPr lang="pt-PT" dirty="0" smtClean="0"/>
              <a:t> (</a:t>
            </a:r>
            <a:r>
              <a:rPr lang="pt-PT" i="1" dirty="0" smtClean="0"/>
              <a:t>online</a:t>
            </a:r>
            <a:r>
              <a:rPr lang="pt-PT" dirty="0" smtClean="0"/>
              <a:t> ou </a:t>
            </a:r>
            <a:r>
              <a:rPr lang="pt-PT" i="1" dirty="0" smtClean="0"/>
              <a:t>offline</a:t>
            </a:r>
            <a:r>
              <a:rPr lang="pt-PT" dirty="0" smtClean="0"/>
              <a:t>) é fundamental saber para quem está a comunicar. As melhores estratégias de </a:t>
            </a:r>
            <a:r>
              <a:rPr lang="pt-PT" i="1" dirty="0" smtClean="0"/>
              <a:t>marketing</a:t>
            </a:r>
            <a:r>
              <a:rPr lang="pt-PT" dirty="0" smtClean="0"/>
              <a:t> digital são construídas com base em perfis de </a:t>
            </a:r>
            <a:r>
              <a:rPr lang="pt-PT" i="1" dirty="0" err="1" smtClean="0"/>
              <a:t>buyer</a:t>
            </a:r>
            <a:r>
              <a:rPr lang="pt-PT" i="1" dirty="0" smtClean="0"/>
              <a:t> personas detalhados</a:t>
            </a:r>
            <a:r>
              <a:rPr lang="pt-PT" dirty="0" smtClean="0"/>
              <a:t>, e o seu primeiro passo é criá-las.</a:t>
            </a:r>
          </a:p>
          <a:p>
            <a:pPr marL="0" indent="0">
              <a:buNone/>
            </a:pPr>
            <a:r>
              <a:rPr lang="pt-PT" dirty="0" smtClean="0"/>
              <a:t>Estes perfis, que devem ser baseados em informações reais, podem ser criados através de pesquisa, questionários e entrevistas ao público-alvo do seu negócio.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52" y="1595939"/>
            <a:ext cx="4235645" cy="38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711</Words>
  <Application>Microsoft Office PowerPoint</Application>
  <PresentationFormat>Ecrã Panorâmico</PresentationFormat>
  <Paragraphs>48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Tema do Office</vt:lpstr>
      <vt:lpstr>Gestão de Mobile</vt:lpstr>
      <vt:lpstr>EVOLUÇÃO DO MOBILE MARKETING</vt:lpstr>
      <vt:lpstr>EVOLUÇÃO DO MOBILE MARKETING</vt:lpstr>
      <vt:lpstr>EVOLUÇÃO DO MOBILE MARKETING</vt:lpstr>
      <vt:lpstr>DISPOSITIVOS E TECNOLOGIAS</vt:lpstr>
      <vt:lpstr>Apresentação do PowerPoint</vt:lpstr>
      <vt:lpstr>Apresentação do PowerPoint</vt:lpstr>
      <vt:lpstr>FORMATOS DE PUBLICIDADE</vt:lpstr>
      <vt:lpstr>PLANEAMENTO ESTRATÉGICO DE MOBILE MARKETING</vt:lpstr>
      <vt:lpstr>PLANEAMENTO ESTRATÉGICO DE MOBILE MARKETING</vt:lpstr>
      <vt:lpstr>PLANEAMENTO ESTRATÉGICO DE MOBILE MARKETING</vt:lpstr>
      <vt:lpstr>PLANEAMENTO ESTRATÉGICO DE MOBILE MARKETING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EVOLUÇÃO DO MOBILE MARKETING</dc:title>
  <dc:creator>Formando</dc:creator>
  <cp:lastModifiedBy>Formando</cp:lastModifiedBy>
  <cp:revision>13</cp:revision>
  <dcterms:created xsi:type="dcterms:W3CDTF">2018-10-10T08:37:09Z</dcterms:created>
  <dcterms:modified xsi:type="dcterms:W3CDTF">2018-10-11T11:23:28Z</dcterms:modified>
</cp:coreProperties>
</file>